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48"/>
  </p:notesMasterIdLst>
  <p:handoutMasterIdLst>
    <p:handoutMasterId r:id="rId49"/>
  </p:handoutMasterIdLst>
  <p:sldIdLst>
    <p:sldId id="883" r:id="rId2"/>
    <p:sldId id="952" r:id="rId3"/>
    <p:sldId id="1081" r:id="rId4"/>
    <p:sldId id="1041" r:id="rId5"/>
    <p:sldId id="1087" r:id="rId6"/>
    <p:sldId id="1042" r:id="rId7"/>
    <p:sldId id="1043" r:id="rId8"/>
    <p:sldId id="1044" r:id="rId9"/>
    <p:sldId id="1045" r:id="rId10"/>
    <p:sldId id="1046" r:id="rId11"/>
    <p:sldId id="1047" r:id="rId12"/>
    <p:sldId id="1048" r:id="rId13"/>
    <p:sldId id="1049" r:id="rId14"/>
    <p:sldId id="1088" r:id="rId15"/>
    <p:sldId id="1073" r:id="rId16"/>
    <p:sldId id="1074" r:id="rId17"/>
    <p:sldId id="1075" r:id="rId18"/>
    <p:sldId id="1076" r:id="rId19"/>
    <p:sldId id="1077" r:id="rId20"/>
    <p:sldId id="1078" r:id="rId21"/>
    <p:sldId id="1089" r:id="rId22"/>
    <p:sldId id="1059" r:id="rId23"/>
    <p:sldId id="1060" r:id="rId24"/>
    <p:sldId id="1061" r:id="rId25"/>
    <p:sldId id="1062" r:id="rId26"/>
    <p:sldId id="1063" r:id="rId27"/>
    <p:sldId id="1064" r:id="rId28"/>
    <p:sldId id="1065" r:id="rId29"/>
    <p:sldId id="1069" r:id="rId30"/>
    <p:sldId id="1090" r:id="rId31"/>
    <p:sldId id="1067" r:id="rId32"/>
    <p:sldId id="1068" r:id="rId33"/>
    <p:sldId id="1091" r:id="rId34"/>
    <p:sldId id="1082" r:id="rId35"/>
    <p:sldId id="1083" r:id="rId36"/>
    <p:sldId id="1084" r:id="rId37"/>
    <p:sldId id="1092" r:id="rId38"/>
    <p:sldId id="1085" r:id="rId39"/>
    <p:sldId id="1086" r:id="rId40"/>
    <p:sldId id="1070" r:id="rId41"/>
    <p:sldId id="1071" r:id="rId42"/>
    <p:sldId id="1056" r:id="rId43"/>
    <p:sldId id="1054" r:id="rId44"/>
    <p:sldId id="1055" r:id="rId45"/>
    <p:sldId id="1093" r:id="rId46"/>
    <p:sldId id="983" r:id="rId47"/>
  </p:sldIdLst>
  <p:sldSz cx="9144000" cy="6858000" type="screen4x3"/>
  <p:notesSz cx="6858000" cy="9144000"/>
  <p:custShowLst>
    <p:custShow name="典型DSE1" id="0">
      <p:sldLst/>
    </p:custShow>
    <p:custShow name="典型DSE2" id="1">
      <p:sldLst/>
    </p:custShow>
    <p:custShow name="main" id="2">
      <p:sldLst/>
    </p:custShow>
  </p:custShow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C0"/>
    <a:srgbClr val="FFFFFF"/>
    <a:srgbClr val="F68A1E"/>
    <a:srgbClr val="C0C0C0"/>
    <a:srgbClr val="E2E2E2"/>
    <a:srgbClr val="FFEF25"/>
    <a:srgbClr val="FFE025"/>
    <a:srgbClr val="FFCB25"/>
    <a:srgbClr val="FEE426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5" autoAdjust="0"/>
    <p:restoredTop sz="84307" autoAdjust="0"/>
  </p:normalViewPr>
  <p:slideViewPr>
    <p:cSldViewPr>
      <p:cViewPr varScale="1">
        <p:scale>
          <a:sx n="89" d="100"/>
          <a:sy n="89" d="100"/>
        </p:scale>
        <p:origin x="-132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0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8"/>
    </p:cViewPr>
  </p:sorterViewPr>
  <p:notesViewPr>
    <p:cSldViewPr>
      <p:cViewPr varScale="1">
        <p:scale>
          <a:sx n="51" d="100"/>
          <a:sy n="51" d="100"/>
        </p:scale>
        <p:origin x="-291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A1B0CF65-1C1F-436A-A957-37311F4D4C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8595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78262CC7-F01E-4CAD-AD57-D21B65C027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25084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  <p:sp>
        <p:nvSpPr>
          <p:cNvPr id="1382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19985A-4070-4836-B6A5-903462E916D1}" type="slidenum">
              <a:rPr lang="en-US" altLang="zh-CN" smtClean="0">
                <a:latin typeface="Arial" pitchFamily="34" charset="0"/>
              </a:rPr>
              <a:pPr/>
              <a:t>2</a:t>
            </a:fld>
            <a:endParaRPr lang="en-US" altLang="zh-CN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  <p:sp>
        <p:nvSpPr>
          <p:cNvPr id="1382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19985A-4070-4836-B6A5-903462E916D1}" type="slidenum">
              <a:rPr lang="en-US" altLang="zh-CN" smtClean="0">
                <a:latin typeface="Arial" pitchFamily="34" charset="0"/>
              </a:rPr>
              <a:pPr/>
              <a:t>5</a:t>
            </a:fld>
            <a:endParaRPr lang="en-US" altLang="zh-CN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  <p:sp>
        <p:nvSpPr>
          <p:cNvPr id="1382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19985A-4070-4836-B6A5-903462E916D1}" type="slidenum">
              <a:rPr lang="en-US" altLang="zh-CN" smtClean="0">
                <a:latin typeface="Arial" pitchFamily="34" charset="0"/>
              </a:rPr>
              <a:pPr/>
              <a:t>14</a:t>
            </a:fld>
            <a:endParaRPr lang="en-US" altLang="zh-CN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  <p:sp>
        <p:nvSpPr>
          <p:cNvPr id="1382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19985A-4070-4836-B6A5-903462E916D1}" type="slidenum">
              <a:rPr lang="en-US" altLang="zh-CN" smtClean="0">
                <a:latin typeface="Arial" pitchFamily="34" charset="0"/>
              </a:rPr>
              <a:pPr/>
              <a:t>21</a:t>
            </a:fld>
            <a:endParaRPr lang="en-US" altLang="zh-CN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  <p:sp>
        <p:nvSpPr>
          <p:cNvPr id="1382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19985A-4070-4836-B6A5-903462E916D1}" type="slidenum">
              <a:rPr lang="en-US" altLang="zh-CN" smtClean="0">
                <a:latin typeface="Arial" pitchFamily="34" charset="0"/>
              </a:rPr>
              <a:pPr/>
              <a:t>30</a:t>
            </a:fld>
            <a:endParaRPr lang="en-US" altLang="zh-CN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  <p:sp>
        <p:nvSpPr>
          <p:cNvPr id="1382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19985A-4070-4836-B6A5-903462E916D1}" type="slidenum">
              <a:rPr lang="en-US" altLang="zh-CN" smtClean="0">
                <a:latin typeface="Arial" pitchFamily="34" charset="0"/>
              </a:rPr>
              <a:pPr/>
              <a:t>33</a:t>
            </a:fld>
            <a:endParaRPr lang="en-US" altLang="zh-CN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latin typeface="Arial" pitchFamily="34" charset="0"/>
            </a:endParaRPr>
          </a:p>
        </p:txBody>
      </p:sp>
      <p:sp>
        <p:nvSpPr>
          <p:cNvPr id="1382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19985A-4070-4836-B6A5-903462E916D1}" type="slidenum">
              <a:rPr lang="en-US" altLang="zh-CN" smtClean="0">
                <a:latin typeface="Arial" pitchFamily="34" charset="0"/>
              </a:rPr>
              <a:pPr/>
              <a:t>37</a:t>
            </a:fld>
            <a:endParaRPr lang="en-US" altLang="zh-CN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A9DCE8-2838-4B1A-A0F6-26AD909FB7FD}" type="slidenum">
              <a:rPr lang="en-US" altLang="zh-CN" smtClean="0">
                <a:latin typeface="Arial" pitchFamily="34" charset="0"/>
              </a:rPr>
              <a:pPr/>
              <a:t>46</a:t>
            </a:fld>
            <a:endParaRPr lang="en-US" altLang="zh-CN" smtClean="0">
              <a:latin typeface="Arial" pitchFamily="34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1851" tIns="45926" rIns="91851" bIns="45926"/>
          <a:lstStyle/>
          <a:p>
            <a:pPr eaLnBrk="1" hangingPunct="1"/>
            <a:endParaRPr lang="zh-CN" altLang="zh-CN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6336704"/>
            <a:ext cx="9144000" cy="5212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260576" y="6337126"/>
            <a:ext cx="2895600" cy="476250"/>
          </a:xfrm>
        </p:spPr>
        <p:txBody>
          <a:bodyPr/>
          <a:lstStyle>
            <a:lvl1pPr>
              <a:defRPr smtClean="0"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-108520" y="6453336"/>
            <a:ext cx="34553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814388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kern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© 2013 </a:t>
            </a:r>
            <a:r>
              <a:rPr lang="en-US" altLang="zh-CN" sz="1000" kern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Pera Corporation Ltd.</a:t>
            </a:r>
            <a:r>
              <a:rPr lang="en-US" sz="1000" kern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 All rights reserved.</a:t>
            </a:r>
            <a:endParaRPr lang="en-US" sz="1000" kern="1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F58032A8-556B-4924-9D97-DC0904CCA64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7" name="矩形 26"/>
          <p:cNvSpPr/>
          <p:nvPr/>
        </p:nvSpPr>
        <p:spPr>
          <a:xfrm>
            <a:off x="0" y="4077072"/>
            <a:ext cx="9144000" cy="2232248"/>
          </a:xfrm>
          <a:prstGeom prst="rect">
            <a:avLst/>
          </a:prstGeom>
          <a:solidFill>
            <a:schemeClr val="tx1">
              <a:lumMod val="50000"/>
              <a:lumOff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6" name="Picture 10" descr="C:\Users\lucy.wang\Desktop\精益研发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81488" y="6429511"/>
            <a:ext cx="1755008" cy="311857"/>
          </a:xfrm>
          <a:prstGeom prst="rect">
            <a:avLst/>
          </a:prstGeom>
          <a:noFill/>
        </p:spPr>
      </p:pic>
      <p:grpSp>
        <p:nvGrpSpPr>
          <p:cNvPr id="2" name="Group 37"/>
          <p:cNvGrpSpPr>
            <a:grpSpLocks/>
          </p:cNvGrpSpPr>
          <p:nvPr userDrawn="1"/>
        </p:nvGrpSpPr>
        <p:grpSpPr bwMode="auto">
          <a:xfrm>
            <a:off x="3132138" y="2420888"/>
            <a:ext cx="6011862" cy="1079500"/>
            <a:chOff x="1973" y="1480"/>
            <a:chExt cx="3787" cy="680"/>
          </a:xfrm>
        </p:grpSpPr>
        <p:sp>
          <p:nvSpPr>
            <p:cNvPr id="15" name="AutoShape 23"/>
            <p:cNvSpPr>
              <a:spLocks noChangeArrowheads="1"/>
            </p:cNvSpPr>
            <p:nvPr userDrawn="1"/>
          </p:nvSpPr>
          <p:spPr bwMode="auto">
            <a:xfrm>
              <a:off x="1973" y="1480"/>
              <a:ext cx="3787" cy="680"/>
            </a:xfrm>
            <a:custGeom>
              <a:avLst/>
              <a:gdLst>
                <a:gd name="G0" fmla="+- 1757 0 0"/>
                <a:gd name="G1" fmla="+- 21600 0 1757"/>
                <a:gd name="G2" fmla="*/ 1757 1 2"/>
                <a:gd name="G3" fmla="+- 21600 0 G2"/>
                <a:gd name="G4" fmla="+/ 1757 21600 2"/>
                <a:gd name="G5" fmla="+/ G1 0 2"/>
                <a:gd name="G6" fmla="*/ 21600 21600 1757"/>
                <a:gd name="G7" fmla="*/ G6 1 2"/>
                <a:gd name="G8" fmla="+- 21600 0 G7"/>
                <a:gd name="G9" fmla="*/ 21600 1 2"/>
                <a:gd name="G10" fmla="+- 1757 0 G9"/>
                <a:gd name="G11" fmla="?: G10 G8 0"/>
                <a:gd name="G12" fmla="?: G10 G7 21600"/>
                <a:gd name="T0" fmla="*/ 20721 w 21600"/>
                <a:gd name="T1" fmla="*/ 10800 h 21600"/>
                <a:gd name="T2" fmla="*/ 10800 w 21600"/>
                <a:gd name="T3" fmla="*/ 21600 h 21600"/>
                <a:gd name="T4" fmla="*/ 879 w 21600"/>
                <a:gd name="T5" fmla="*/ 10800 h 21600"/>
                <a:gd name="T6" fmla="*/ 10800 w 21600"/>
                <a:gd name="T7" fmla="*/ 0 h 21600"/>
                <a:gd name="T8" fmla="*/ 2679 w 21600"/>
                <a:gd name="T9" fmla="*/ 2679 h 21600"/>
                <a:gd name="T10" fmla="*/ 18921 w 21600"/>
                <a:gd name="T11" fmla="*/ 1892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757" y="21600"/>
                  </a:lnTo>
                  <a:lnTo>
                    <a:pt x="19843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15000">
                  <a:srgbClr val="FEE426">
                    <a:alpha val="94000"/>
                  </a:srgbClr>
                </a:gs>
                <a:gs pos="100000">
                  <a:srgbClr val="F6D300">
                    <a:alpha val="0"/>
                  </a:srgbClr>
                </a:gs>
              </a:gsLst>
              <a:lin ang="27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AutoShape 36"/>
            <p:cNvSpPr>
              <a:spLocks noChangeArrowheads="1"/>
            </p:cNvSpPr>
            <p:nvPr userDrawn="1"/>
          </p:nvSpPr>
          <p:spPr bwMode="auto">
            <a:xfrm flipH="1">
              <a:off x="5452" y="1480"/>
              <a:ext cx="308" cy="680"/>
            </a:xfrm>
            <a:prstGeom prst="rtTriangle">
              <a:avLst/>
            </a:prstGeom>
            <a:gradFill rotWithShape="1">
              <a:gsLst>
                <a:gs pos="0">
                  <a:srgbClr val="FFFF66">
                    <a:alpha val="39000"/>
                  </a:srgbClr>
                </a:gs>
                <a:gs pos="100000">
                  <a:srgbClr val="FFFF66">
                    <a:alpha val="0"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0" name="Picture 2" descr="C:\Users\lucy.wang\Desktop\3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617" y="836712"/>
            <a:ext cx="3967351" cy="4388576"/>
          </a:xfrm>
          <a:prstGeom prst="rect">
            <a:avLst/>
          </a:prstGeom>
          <a:noFill/>
        </p:spPr>
      </p:pic>
      <p:sp>
        <p:nvSpPr>
          <p:cNvPr id="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95936" y="2276872"/>
            <a:ext cx="4896544" cy="1470025"/>
          </a:xfrm>
        </p:spPr>
        <p:txBody>
          <a:bodyPr/>
          <a:lstStyle>
            <a:lvl1pPr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966" y="188640"/>
            <a:ext cx="7344370" cy="850901"/>
          </a:xfrm>
        </p:spPr>
        <p:txBody>
          <a:bodyPr/>
          <a:lstStyle>
            <a:lvl1pPr>
              <a:defRPr b="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44208" y="6237312"/>
            <a:ext cx="2133600" cy="476250"/>
          </a:xfrm>
          <a:ln/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92E7C81E-783B-4B5E-BABA-EEEBC486174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" name="Picture 10" descr="C:\Users\lucy.wang\Desktop\精益研发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1488" y="6429511"/>
            <a:ext cx="1755008" cy="3118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344370" cy="85090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268760"/>
            <a:ext cx="4244975" cy="4713387"/>
          </a:xfrm>
        </p:spPr>
        <p:txBody>
          <a:bodyPr/>
          <a:lstStyle>
            <a:lvl1pPr>
              <a:defRPr sz="23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244975" cy="4713387"/>
          </a:xfrm>
        </p:spPr>
        <p:txBody>
          <a:bodyPr/>
          <a:lstStyle>
            <a:lvl1pPr>
              <a:defRPr sz="23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A4B552-E065-4E4B-AC5F-7B154D19C66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4040188" cy="639762"/>
          </a:xfrm>
        </p:spPr>
        <p:txBody>
          <a:bodyPr anchor="b"/>
          <a:lstStyle>
            <a:lvl1pPr marL="0" indent="0">
              <a:buNone/>
              <a:defRPr sz="2400" b="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908522"/>
            <a:ext cx="4040188" cy="3951288"/>
          </a:xfrm>
        </p:spPr>
        <p:txBody>
          <a:bodyPr/>
          <a:lstStyle>
            <a:lvl1pPr>
              <a:defRPr sz="2300" b="0">
                <a:latin typeface="微软雅黑" pitchFamily="34" charset="-122"/>
                <a:ea typeface="微软雅黑" pitchFamily="34" charset="-122"/>
              </a:defRPr>
            </a:lvl1pPr>
            <a:lvl2pPr>
              <a:defRPr sz="1800" b="0">
                <a:latin typeface="微软雅黑" pitchFamily="34" charset="-122"/>
                <a:ea typeface="微软雅黑" pitchFamily="34" charset="-122"/>
              </a:defRPr>
            </a:lvl2pPr>
            <a:lvl3pPr>
              <a:defRPr sz="1800" b="0">
                <a:latin typeface="微软雅黑" pitchFamily="34" charset="-122"/>
                <a:ea typeface="微软雅黑" pitchFamily="34" charset="-122"/>
              </a:defRPr>
            </a:lvl3pPr>
            <a:lvl4pPr>
              <a:defRPr sz="1800" b="0">
                <a:latin typeface="微软雅黑" pitchFamily="34" charset="-122"/>
                <a:ea typeface="微软雅黑" pitchFamily="34" charset="-122"/>
              </a:defRPr>
            </a:lvl4pPr>
            <a:lvl5pPr>
              <a:defRPr sz="1800" b="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268760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908522"/>
            <a:ext cx="4041775" cy="3951288"/>
          </a:xfrm>
        </p:spPr>
        <p:txBody>
          <a:bodyPr/>
          <a:lstStyle>
            <a:lvl1pPr>
              <a:defRPr sz="2300" b="0">
                <a:latin typeface="微软雅黑" pitchFamily="34" charset="-122"/>
                <a:ea typeface="微软雅黑" pitchFamily="34" charset="-122"/>
              </a:defRPr>
            </a:lvl1pPr>
            <a:lvl2pPr>
              <a:defRPr sz="1800" b="0">
                <a:latin typeface="微软雅黑" pitchFamily="34" charset="-122"/>
                <a:ea typeface="微软雅黑" pitchFamily="34" charset="-122"/>
              </a:defRPr>
            </a:lvl2pPr>
            <a:lvl3pPr>
              <a:defRPr sz="1800" b="0">
                <a:latin typeface="微软雅黑" pitchFamily="34" charset="-122"/>
                <a:ea typeface="微软雅黑" pitchFamily="34" charset="-122"/>
              </a:defRPr>
            </a:lvl3pPr>
            <a:lvl4pPr>
              <a:defRPr sz="1800" b="0">
                <a:latin typeface="微软雅黑" pitchFamily="34" charset="-122"/>
                <a:ea typeface="微软雅黑" pitchFamily="34" charset="-122"/>
              </a:defRPr>
            </a:lvl4pPr>
            <a:lvl5pPr>
              <a:defRPr sz="1800" b="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b="0"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b="0"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b="0"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3CFB5B83-44CD-4487-8E7A-2103792B8C0D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251966" y="188640"/>
            <a:ext cx="7344370" cy="850901"/>
          </a:xfrm>
        </p:spPr>
        <p:txBody>
          <a:bodyPr/>
          <a:lstStyle>
            <a:lvl1pPr>
              <a:defRPr sz="2400" b="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6707188" cy="850901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1277277"/>
            <a:ext cx="4244975" cy="4848885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124743"/>
            <a:ext cx="4244975" cy="2351881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772785"/>
            <a:ext cx="4244975" cy="2353378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5CDBDA-13C8-4D3D-95E1-679DC3A3762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966" y="188640"/>
            <a:ext cx="7344370" cy="850901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6CC1D-868F-4456-A3D3-452B7396481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8000" contrast="-24000"/>
          </a:blip>
          <a:stretch>
            <a:fillRect/>
          </a:stretch>
        </p:blipFill>
        <p:spPr bwMode="auto">
          <a:xfrm>
            <a:off x="6084168" y="404664"/>
            <a:ext cx="3059348" cy="43204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圆角矩形 19"/>
          <p:cNvSpPr/>
          <p:nvPr/>
        </p:nvSpPr>
        <p:spPr bwMode="auto">
          <a:xfrm>
            <a:off x="251520" y="332656"/>
            <a:ext cx="5832648" cy="5040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1966" y="188640"/>
            <a:ext cx="7344370" cy="850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268760"/>
            <a:ext cx="8642350" cy="4713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385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smtClean="0"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60576" y="6237312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smtClean="0"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59575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smtClean="0"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B6B5368A-2542-46A6-A94F-0E09C10ED55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179512" y="6495147"/>
            <a:ext cx="59401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defTabSz="814388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0" kern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© 2013 </a:t>
            </a:r>
            <a:r>
              <a:rPr lang="en-US" altLang="zh-CN" sz="1000" b="0" kern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Pera Corporation Ltd.</a:t>
            </a:r>
            <a:r>
              <a:rPr lang="en-US" sz="1000" b="0" kern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 All rights reserved.</a:t>
            </a:r>
            <a:endParaRPr lang="en-US" sz="1000" b="0" kern="12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7" name="Picture 11" descr="C:\Users\lucy.wang\Desktop\2安世三角logo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028384" y="44624"/>
            <a:ext cx="1008112" cy="28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8" r:id="rId3"/>
    <p:sldLayoutId id="2147483709" r:id="rId4"/>
    <p:sldLayoutId id="2147483716" r:id="rId5"/>
    <p:sldLayoutId id="2147483710" r:id="rId6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n"/>
        <a:defRPr sz="2300" b="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–"/>
        <a:defRPr sz="1800" b="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marL="11430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•"/>
        <a:defRPr sz="1800" b="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marL="1600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charset="0"/>
        <a:buChar char="▪"/>
        <a:defRPr sz="1800" b="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charset="0"/>
        <a:buChar char="»"/>
        <a:defRPr sz="1800" b="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25146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charset="0"/>
        <a:buChar char="»"/>
        <a:defRPr sz="19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charset="0"/>
        <a:buChar char="»"/>
        <a:defRPr sz="19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charset="0"/>
        <a:buChar char="»"/>
        <a:defRPr sz="19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charset="0"/>
        <a:buChar char="»"/>
        <a:defRPr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0" dirty="0" smtClean="0">
                <a:solidFill>
                  <a:schemeClr val="tx1"/>
                </a:solidFill>
              </a:rPr>
              <a:t>CAX</a:t>
            </a:r>
            <a:r>
              <a:rPr lang="zh-CN" altLang="en-US" b="0" dirty="0" smtClean="0">
                <a:solidFill>
                  <a:schemeClr val="tx1"/>
                </a:solidFill>
              </a:rPr>
              <a:t>二次开发技术</a:t>
            </a:r>
            <a:endParaRPr lang="zh-CN" altLang="en-US" b="0" dirty="0">
              <a:solidFill>
                <a:schemeClr val="tx1"/>
              </a:solidFill>
            </a:endParaRPr>
          </a:p>
        </p:txBody>
      </p:sp>
      <p:sp>
        <p:nvSpPr>
          <p:cNvPr id="7" name="副标题 2"/>
          <p:cNvSpPr txBox="1">
            <a:spLocks/>
          </p:cNvSpPr>
          <p:nvPr/>
        </p:nvSpPr>
        <p:spPr>
          <a:xfrm>
            <a:off x="5652120" y="3645024"/>
            <a:ext cx="3240360" cy="1944216"/>
          </a:xfrm>
          <a:prstGeom prst="rect">
            <a:avLst/>
          </a:prstGeom>
        </p:spPr>
        <p:txBody>
          <a:bodyPr/>
          <a:lstStyle/>
          <a:p>
            <a:pPr marL="342900" marR="0" lvl="0" indent="-342900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endParaRPr kumimoji="0" lang="en-US" altLang="zh-CN" sz="160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42900" marR="0" lvl="0" indent="-342900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endParaRPr kumimoji="0" lang="en-US" altLang="zh-CN" sz="160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42900" marR="0" lvl="0" indent="-342900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汇报人：</a:t>
            </a:r>
            <a:r>
              <a:rPr lang="zh-CN" altLang="en-US" sz="1600" kern="0" dirty="0">
                <a:latin typeface="微软雅黑" pitchFamily="34" charset="-122"/>
                <a:ea typeface="微软雅黑" pitchFamily="34" charset="-122"/>
              </a:rPr>
              <a:t>赵猛</a:t>
            </a:r>
            <a:endParaRPr kumimoji="0" lang="en-US" altLang="zh-CN" sz="160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42900" marR="0" lvl="0" indent="-342900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zh-CN" altLang="en-US" sz="16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时间：</a:t>
            </a:r>
            <a:r>
              <a:rPr kumimoji="0" lang="en-US" altLang="zh-CN" sz="16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en-US" altLang="zh-CN" sz="1600" kern="0" dirty="0" smtClean="0">
                <a:latin typeface="微软雅黑" pitchFamily="34" charset="-122"/>
                <a:ea typeface="微软雅黑" pitchFamily="34" charset="-122"/>
              </a:rPr>
              <a:t>.06</a:t>
            </a:r>
            <a:r>
              <a:rPr kumimoji="0" lang="en-US" altLang="zh-CN" sz="16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.22</a:t>
            </a:r>
            <a:endParaRPr kumimoji="0" lang="zh-CN" altLang="en-US" sz="1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475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载荷定义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图片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980728"/>
            <a:ext cx="3715534" cy="54622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99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约束定义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25174"/>
            <a:ext cx="7920880" cy="588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639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求解设置与执行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908720"/>
            <a:ext cx="7056784" cy="5755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6138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仿真报告自动生成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980728"/>
            <a:ext cx="3529459" cy="5313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 descr="C:\Users\MENG~1.ZHA\AppData\Local\Temp\SNAGHTML12ab6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66710"/>
            <a:ext cx="7272808" cy="512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71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69565"/>
            <a:ext cx="4499991" cy="521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6443" y="1196752"/>
            <a:ext cx="3259226" cy="549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/>
              <a:t>仿真模板开发框架</a:t>
            </a:r>
            <a:endParaRPr lang="en-US" altLang="zh-CN" dirty="0" smtClean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/>
              <a:t>ANSYS WB</a:t>
            </a:r>
            <a:r>
              <a:rPr lang="zh-CN" altLang="en-US" dirty="0"/>
              <a:t>模板开发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u="sng" dirty="0">
                <a:solidFill>
                  <a:srgbClr val="0060C0"/>
                </a:solidFill>
              </a:rPr>
              <a:t>经典</a:t>
            </a:r>
            <a:r>
              <a:rPr lang="en-US" altLang="zh-CN" b="1" u="sng" dirty="0">
                <a:solidFill>
                  <a:srgbClr val="0060C0"/>
                </a:solidFill>
              </a:rPr>
              <a:t>ANSYS</a:t>
            </a:r>
            <a:r>
              <a:rPr lang="zh-CN" altLang="en-US" b="1" u="sng" dirty="0">
                <a:solidFill>
                  <a:srgbClr val="0060C0"/>
                </a:solidFill>
              </a:rPr>
              <a:t>模板开发</a:t>
            </a:r>
            <a:endParaRPr lang="en-US" altLang="zh-CN" b="1" u="sng" dirty="0">
              <a:solidFill>
                <a:srgbClr val="0060C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smtClean="0"/>
              <a:t>HyperWorks</a:t>
            </a:r>
            <a:r>
              <a:rPr lang="zh-CN" altLang="en-US" dirty="0"/>
              <a:t>模板</a:t>
            </a:r>
            <a:r>
              <a:rPr lang="zh-CN" altLang="en-US" dirty="0" smtClean="0"/>
              <a:t>开发</a:t>
            </a:r>
            <a:endParaRPr lang="en-US" altLang="zh-CN" dirty="0" smtClean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/>
              <a:t>仿</a:t>
            </a:r>
            <a:r>
              <a:rPr lang="zh-CN" altLang="en-US" dirty="0" smtClean="0"/>
              <a:t>真模板开发框架介绍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/>
              <a:t>Socket</a:t>
            </a:r>
            <a:r>
              <a:rPr lang="zh-CN" altLang="en-US" dirty="0" smtClean="0"/>
              <a:t>实时通信技术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/>
              <a:t>自主</a:t>
            </a:r>
            <a:r>
              <a:rPr lang="en-US" altLang="zh-CN" dirty="0"/>
              <a:t>IP</a:t>
            </a:r>
            <a:r>
              <a:rPr lang="zh-CN" altLang="en-US" dirty="0"/>
              <a:t>工程软件开</a:t>
            </a:r>
            <a:r>
              <a:rPr lang="zh-CN" altLang="en-US" dirty="0" smtClean="0"/>
              <a:t>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ANSYS </a:t>
            </a:r>
            <a:r>
              <a:rPr lang="en-US" altLang="zh-CN" dirty="0"/>
              <a:t>WB</a:t>
            </a:r>
            <a:r>
              <a:rPr lang="zh-CN" altLang="en-US" dirty="0"/>
              <a:t>插件开发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Fluent </a:t>
            </a:r>
            <a:r>
              <a:rPr lang="zh-CN" altLang="en-US" dirty="0" smtClean="0"/>
              <a:t>模</a:t>
            </a:r>
            <a:r>
              <a:rPr lang="zh-CN" altLang="en-US" dirty="0"/>
              <a:t>板</a:t>
            </a:r>
            <a:r>
              <a:rPr lang="zh-CN" altLang="en-US" dirty="0" smtClean="0"/>
              <a:t>开发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Patran </a:t>
            </a:r>
            <a:r>
              <a:rPr lang="zh-CN" altLang="en-US" dirty="0" smtClean="0"/>
              <a:t>二</a:t>
            </a:r>
            <a:r>
              <a:rPr lang="zh-CN" altLang="en-US" dirty="0"/>
              <a:t>次开</a:t>
            </a:r>
            <a:r>
              <a:rPr lang="zh-CN" altLang="en-US" dirty="0" smtClean="0"/>
              <a:t>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UG</a:t>
            </a:r>
            <a:r>
              <a:rPr lang="zh-CN" altLang="en-US" dirty="0"/>
              <a:t>二次开</a:t>
            </a:r>
            <a:r>
              <a:rPr lang="zh-CN" altLang="en-US" dirty="0" smtClean="0"/>
              <a:t>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Pro/E</a:t>
            </a:r>
            <a:r>
              <a:rPr lang="zh-CN" altLang="en-US" dirty="0"/>
              <a:t>二次开发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2304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</a:t>
            </a:r>
            <a:r>
              <a:rPr lang="zh-CN" altLang="en-US" dirty="0" smtClean="0"/>
              <a:t>入几何模型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784976" cy="5155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44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</a:t>
            </a:r>
            <a:r>
              <a:rPr lang="zh-CN" altLang="en-US" dirty="0" smtClean="0"/>
              <a:t>何模型处理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794695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21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</a:t>
            </a:r>
            <a:r>
              <a:rPr lang="zh-CN" altLang="en-US" dirty="0" smtClean="0"/>
              <a:t>格划分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59"/>
            <a:ext cx="8892480" cy="524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21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</a:t>
            </a:r>
            <a:r>
              <a:rPr lang="zh-CN" altLang="en-US" dirty="0" smtClean="0"/>
              <a:t>组处理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830520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21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工况定义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5221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21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69565"/>
            <a:ext cx="4499991" cy="521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6443" y="1196752"/>
            <a:ext cx="3259226" cy="549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/>
              <a:t>仿真模板开发框架</a:t>
            </a:r>
            <a:endParaRPr lang="en-US" altLang="zh-CN" b="1" dirty="0" smtClean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b="1" dirty="0" smtClean="0"/>
              <a:t>ANSYS WB</a:t>
            </a:r>
            <a:r>
              <a:rPr lang="zh-CN" altLang="en-US" b="1" dirty="0" smtClean="0"/>
              <a:t>模</a:t>
            </a:r>
            <a:r>
              <a:rPr lang="zh-CN" altLang="en-US" b="1" dirty="0"/>
              <a:t>板开</a:t>
            </a:r>
            <a:r>
              <a:rPr lang="zh-CN" altLang="en-US" b="1" dirty="0" smtClean="0"/>
              <a:t>发</a:t>
            </a:r>
            <a:endParaRPr lang="en-US" altLang="zh-CN" b="1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dirty="0" smtClean="0"/>
              <a:t>经</a:t>
            </a:r>
            <a:r>
              <a:rPr lang="zh-CN" altLang="en-US" b="1" dirty="0"/>
              <a:t>典</a:t>
            </a:r>
            <a:r>
              <a:rPr lang="en-US" altLang="zh-CN" b="1" dirty="0" smtClean="0"/>
              <a:t>ANSYS</a:t>
            </a:r>
            <a:r>
              <a:rPr lang="zh-CN" altLang="en-US" b="1" dirty="0" smtClean="0"/>
              <a:t>模板开发</a:t>
            </a:r>
            <a:endParaRPr lang="en-US" altLang="zh-CN" b="1" dirty="0" smtClean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b="1" dirty="0" smtClean="0"/>
              <a:t>HyperWorks</a:t>
            </a:r>
            <a:r>
              <a:rPr lang="zh-CN" altLang="en-US" b="1" dirty="0"/>
              <a:t>模板</a:t>
            </a:r>
            <a:r>
              <a:rPr lang="zh-CN" altLang="en-US" b="1" dirty="0" smtClean="0"/>
              <a:t>开发</a:t>
            </a:r>
            <a:endParaRPr lang="en-US" altLang="zh-CN" b="1" dirty="0" smtClean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dirty="0"/>
              <a:t>仿</a:t>
            </a:r>
            <a:r>
              <a:rPr lang="zh-CN" altLang="en-US" b="1" dirty="0" smtClean="0"/>
              <a:t>真模板开发框架介绍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b="1" dirty="0"/>
              <a:t>Socket</a:t>
            </a:r>
            <a:r>
              <a:rPr lang="zh-CN" altLang="en-US" b="1" dirty="0" smtClean="0"/>
              <a:t>实时通信技术</a:t>
            </a:r>
            <a:endParaRPr lang="en-US" altLang="zh-CN" b="1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b="1" dirty="0"/>
              <a:t>自主</a:t>
            </a:r>
            <a:r>
              <a:rPr lang="en-US" altLang="zh-CN" b="1" dirty="0"/>
              <a:t>IP</a:t>
            </a:r>
            <a:r>
              <a:rPr lang="zh-CN" altLang="en-US" b="1" dirty="0"/>
              <a:t>工程软件开</a:t>
            </a:r>
            <a:r>
              <a:rPr lang="zh-CN" altLang="en-US" b="1" dirty="0" smtClean="0"/>
              <a:t>发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ANSYS </a:t>
            </a:r>
            <a:r>
              <a:rPr lang="en-US" altLang="zh-CN" dirty="0"/>
              <a:t>WB</a:t>
            </a:r>
            <a:r>
              <a:rPr lang="zh-CN" altLang="en-US" dirty="0"/>
              <a:t>插件开发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Fluent </a:t>
            </a:r>
            <a:r>
              <a:rPr lang="zh-CN" altLang="en-US" dirty="0" smtClean="0"/>
              <a:t>模</a:t>
            </a:r>
            <a:r>
              <a:rPr lang="zh-CN" altLang="en-US" dirty="0"/>
              <a:t>板</a:t>
            </a:r>
            <a:r>
              <a:rPr lang="zh-CN" altLang="en-US" dirty="0" smtClean="0"/>
              <a:t>开发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Patran </a:t>
            </a:r>
            <a:r>
              <a:rPr lang="zh-CN" altLang="en-US" dirty="0" smtClean="0"/>
              <a:t>二</a:t>
            </a:r>
            <a:r>
              <a:rPr lang="zh-CN" altLang="en-US" dirty="0"/>
              <a:t>次开</a:t>
            </a:r>
            <a:r>
              <a:rPr lang="zh-CN" altLang="en-US" dirty="0" smtClean="0"/>
              <a:t>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UG</a:t>
            </a:r>
            <a:r>
              <a:rPr lang="zh-CN" altLang="en-US" dirty="0"/>
              <a:t>二次开</a:t>
            </a:r>
            <a:r>
              <a:rPr lang="zh-CN" altLang="en-US" dirty="0" smtClean="0"/>
              <a:t>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Pro/E</a:t>
            </a:r>
            <a:r>
              <a:rPr lang="zh-CN" altLang="en-US" dirty="0"/>
              <a:t>二次开发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3099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载荷设置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1"/>
            <a:ext cx="8784976" cy="5136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21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69565"/>
            <a:ext cx="4499991" cy="521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6443" y="1196752"/>
            <a:ext cx="3259226" cy="549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/>
              <a:t>仿真模板开发框架</a:t>
            </a:r>
            <a:endParaRPr lang="en-US" altLang="zh-CN" dirty="0" smtClean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/>
              <a:t>ANSYS WB</a:t>
            </a:r>
            <a:r>
              <a:rPr lang="zh-CN" altLang="en-US" dirty="0"/>
              <a:t>模板开发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/>
              <a:t>经典</a:t>
            </a:r>
            <a:r>
              <a:rPr lang="en-US" altLang="zh-CN" dirty="0"/>
              <a:t>ANSYS</a:t>
            </a:r>
            <a:r>
              <a:rPr lang="zh-CN" altLang="en-US" dirty="0"/>
              <a:t>模板开发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b="1" u="sng" dirty="0">
                <a:solidFill>
                  <a:srgbClr val="0060C0"/>
                </a:solidFill>
              </a:rPr>
              <a:t>HyperWorks</a:t>
            </a:r>
            <a:r>
              <a:rPr lang="zh-CN" altLang="en-US" b="1" u="sng" dirty="0">
                <a:solidFill>
                  <a:srgbClr val="0060C0"/>
                </a:solidFill>
              </a:rPr>
              <a:t>模板开发</a:t>
            </a:r>
            <a:endParaRPr lang="en-US" altLang="zh-CN" b="1" u="sng" dirty="0">
              <a:solidFill>
                <a:srgbClr val="0060C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/>
              <a:t>仿</a:t>
            </a:r>
            <a:r>
              <a:rPr lang="zh-CN" altLang="en-US" dirty="0" smtClean="0"/>
              <a:t>真模板开发框架介绍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/>
              <a:t>Socket</a:t>
            </a:r>
            <a:r>
              <a:rPr lang="zh-CN" altLang="en-US" dirty="0" smtClean="0"/>
              <a:t>实时通信技术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/>
              <a:t>自主</a:t>
            </a:r>
            <a:r>
              <a:rPr lang="en-US" altLang="zh-CN" dirty="0"/>
              <a:t>IP</a:t>
            </a:r>
            <a:r>
              <a:rPr lang="zh-CN" altLang="en-US" dirty="0"/>
              <a:t>工程软件开</a:t>
            </a:r>
            <a:r>
              <a:rPr lang="zh-CN" altLang="en-US" dirty="0" smtClean="0"/>
              <a:t>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ANSYS </a:t>
            </a:r>
            <a:r>
              <a:rPr lang="en-US" altLang="zh-CN" dirty="0"/>
              <a:t>WB</a:t>
            </a:r>
            <a:r>
              <a:rPr lang="zh-CN" altLang="en-US" dirty="0"/>
              <a:t>插件开发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Fluent </a:t>
            </a:r>
            <a:r>
              <a:rPr lang="zh-CN" altLang="en-US" dirty="0" smtClean="0"/>
              <a:t>模</a:t>
            </a:r>
            <a:r>
              <a:rPr lang="zh-CN" altLang="en-US" dirty="0"/>
              <a:t>板</a:t>
            </a:r>
            <a:r>
              <a:rPr lang="zh-CN" altLang="en-US" dirty="0" smtClean="0"/>
              <a:t>开发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Patran </a:t>
            </a:r>
            <a:r>
              <a:rPr lang="zh-CN" altLang="en-US" dirty="0" smtClean="0"/>
              <a:t>二</a:t>
            </a:r>
            <a:r>
              <a:rPr lang="zh-CN" altLang="en-US" dirty="0"/>
              <a:t>次开</a:t>
            </a:r>
            <a:r>
              <a:rPr lang="zh-CN" altLang="en-US" dirty="0" smtClean="0"/>
              <a:t>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UG</a:t>
            </a:r>
            <a:r>
              <a:rPr lang="zh-CN" altLang="en-US" dirty="0"/>
              <a:t>二次开</a:t>
            </a:r>
            <a:r>
              <a:rPr lang="zh-CN" altLang="en-US" dirty="0" smtClean="0"/>
              <a:t>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Pro/E</a:t>
            </a:r>
            <a:r>
              <a:rPr lang="zh-CN" altLang="en-US" dirty="0"/>
              <a:t>二次开发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987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/>
              <a:t>材料信息定义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图片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2"/>
            <a:ext cx="8424936" cy="5689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72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/>
              <a:t>属性定义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图片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2337"/>
            <a:ext cx="8914007" cy="4900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695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/>
              <a:t>单元类型定义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8712968" cy="5600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695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/>
              <a:t>工况定</a:t>
            </a:r>
            <a:r>
              <a:rPr lang="zh-CN" altLang="zh-CN" b="1" dirty="0" smtClean="0"/>
              <a:t>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904122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695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载</a:t>
            </a:r>
            <a:r>
              <a:rPr lang="zh-CN" altLang="en-US" dirty="0" smtClean="0"/>
              <a:t>荷定义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图片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8778712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695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约</a:t>
            </a:r>
            <a:r>
              <a:rPr lang="zh-CN" altLang="en-US" dirty="0" smtClean="0"/>
              <a:t>束定义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图片 2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8951578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695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后处</a:t>
            </a:r>
            <a:r>
              <a:rPr lang="zh-CN" altLang="en-US" dirty="0" smtClean="0"/>
              <a:t>理显示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图片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41022"/>
            <a:ext cx="8784976" cy="575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833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仿真模板定制开发的用户价值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 smtClean="0"/>
              <a:t>封装用</a:t>
            </a:r>
            <a:r>
              <a:rPr lang="zh-CN" altLang="zh-CN" dirty="0"/>
              <a:t>户专家的仿真分析经验</a:t>
            </a:r>
            <a:r>
              <a:rPr lang="zh-CN" altLang="zh-CN" dirty="0" smtClean="0"/>
              <a:t>，实现企</a:t>
            </a:r>
            <a:r>
              <a:rPr lang="zh-CN" altLang="zh-CN" dirty="0"/>
              <a:t>业仿真分析智力资产的积累。</a:t>
            </a:r>
          </a:p>
          <a:p>
            <a:pPr lvl="0"/>
            <a:r>
              <a:rPr lang="zh-CN" altLang="zh-CN" dirty="0"/>
              <a:t>封</a:t>
            </a:r>
            <a:r>
              <a:rPr lang="zh-CN" altLang="zh-CN" dirty="0" smtClean="0"/>
              <a:t>装企</a:t>
            </a:r>
            <a:r>
              <a:rPr lang="zh-CN" altLang="zh-CN" dirty="0"/>
              <a:t>业仿真分析规范，实</a:t>
            </a:r>
            <a:r>
              <a:rPr lang="zh-CN" altLang="zh-CN" dirty="0" smtClean="0"/>
              <a:t>现仿</a:t>
            </a:r>
            <a:r>
              <a:rPr lang="zh-CN" altLang="zh-CN" dirty="0"/>
              <a:t>真分析标准化，规范化，流程化。</a:t>
            </a:r>
          </a:p>
          <a:p>
            <a:pPr lvl="0"/>
            <a:r>
              <a:rPr lang="zh-CN" altLang="zh-CN" dirty="0"/>
              <a:t>减</a:t>
            </a:r>
            <a:r>
              <a:rPr lang="zh-CN" altLang="zh-CN" dirty="0" smtClean="0"/>
              <a:t>少用</a:t>
            </a:r>
            <a:r>
              <a:rPr lang="zh-CN" altLang="zh-CN" dirty="0"/>
              <a:t>户不必要的用户操作，让用户专注于业务，大大提</a:t>
            </a:r>
            <a:r>
              <a:rPr lang="zh-CN" altLang="zh-CN" dirty="0" smtClean="0"/>
              <a:t>高仿</a:t>
            </a:r>
            <a:r>
              <a:rPr lang="zh-CN" altLang="zh-CN" dirty="0"/>
              <a:t>真分析效率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实现快速仿真分析，降低仿真分析门槛</a:t>
            </a:r>
            <a:endParaRPr lang="en-US" altLang="zh-CN" dirty="0"/>
          </a:p>
          <a:p>
            <a:pPr lvl="0"/>
            <a:r>
              <a:rPr lang="zh-CN" altLang="zh-CN" dirty="0" smtClean="0"/>
              <a:t>集</a:t>
            </a:r>
            <a:r>
              <a:rPr lang="zh-CN" altLang="zh-CN" dirty="0"/>
              <a:t>中统一的操作界面</a:t>
            </a:r>
            <a:r>
              <a:rPr lang="zh-CN" altLang="zh-CN" dirty="0" smtClean="0"/>
              <a:t>，利</a:t>
            </a:r>
            <a:r>
              <a:rPr lang="zh-CN" altLang="zh-CN" dirty="0"/>
              <a:t>于编辑和管理。</a:t>
            </a:r>
          </a:p>
          <a:p>
            <a:pPr lvl="0"/>
            <a:r>
              <a:rPr lang="zh-CN" altLang="zh-CN" dirty="0"/>
              <a:t>科学合理的工况管理功能，大大降低了用户工作量。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8851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仿真模板开发框架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ANSYS WB</a:t>
            </a:r>
            <a:r>
              <a:rPr lang="zh-CN" altLang="en-US" dirty="0" smtClean="0"/>
              <a:t>模板定制开发</a:t>
            </a:r>
            <a:endParaRPr lang="en-US" altLang="zh-CN" dirty="0" smtClean="0"/>
          </a:p>
          <a:p>
            <a:r>
              <a:rPr lang="zh-CN" altLang="en-US" dirty="0" smtClean="0"/>
              <a:t>经典</a:t>
            </a:r>
            <a:r>
              <a:rPr lang="en-US" altLang="zh-CN" dirty="0" smtClean="0"/>
              <a:t>ANSYS</a:t>
            </a:r>
            <a:r>
              <a:rPr lang="zh-CN" altLang="en-US" dirty="0" smtClean="0"/>
              <a:t>模板定制开发</a:t>
            </a:r>
            <a:endParaRPr lang="en-US" altLang="zh-CN" dirty="0" smtClean="0"/>
          </a:p>
          <a:p>
            <a:r>
              <a:rPr lang="en-US" altLang="zh-CN" dirty="0" smtClean="0"/>
              <a:t>HyperWorks</a:t>
            </a:r>
            <a:r>
              <a:rPr lang="zh-CN" altLang="en-US" dirty="0" smtClean="0"/>
              <a:t>模板定制开发</a:t>
            </a:r>
            <a:endParaRPr lang="en-US" altLang="zh-CN" dirty="0" smtClean="0"/>
          </a:p>
          <a:p>
            <a:r>
              <a:rPr lang="zh-CN" altLang="en-US" dirty="0"/>
              <a:t>仿</a:t>
            </a:r>
            <a:r>
              <a:rPr lang="zh-CN" altLang="en-US" dirty="0" smtClean="0"/>
              <a:t>真模板开发框架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265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69565"/>
            <a:ext cx="4499991" cy="521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6443" y="1196752"/>
            <a:ext cx="3259226" cy="549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/>
              <a:t>仿真模板开发框架</a:t>
            </a:r>
            <a:endParaRPr lang="en-US" altLang="zh-CN" dirty="0" smtClean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/>
              <a:t>ANSYS WB</a:t>
            </a:r>
            <a:r>
              <a:rPr lang="zh-CN" altLang="en-US" dirty="0"/>
              <a:t>模板开发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/>
              <a:t>经典</a:t>
            </a:r>
            <a:r>
              <a:rPr lang="en-US" altLang="zh-CN" dirty="0"/>
              <a:t>ANSYS</a:t>
            </a:r>
            <a:r>
              <a:rPr lang="zh-CN" altLang="en-US" dirty="0"/>
              <a:t>模板开发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smtClean="0"/>
              <a:t>HyperWorks</a:t>
            </a:r>
            <a:r>
              <a:rPr lang="zh-CN" altLang="en-US" dirty="0"/>
              <a:t>模板</a:t>
            </a:r>
            <a:r>
              <a:rPr lang="zh-CN" altLang="en-US" dirty="0" smtClean="0"/>
              <a:t>开发</a:t>
            </a:r>
            <a:endParaRPr lang="en-US" altLang="zh-CN" dirty="0" smtClean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u="sng" dirty="0">
                <a:solidFill>
                  <a:srgbClr val="0060C0"/>
                </a:solidFill>
              </a:rPr>
              <a:t>仿真模板开发框架介绍</a:t>
            </a:r>
            <a:endParaRPr lang="en-US" altLang="zh-CN" b="1" u="sng" dirty="0">
              <a:solidFill>
                <a:srgbClr val="0060C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/>
              <a:t>Socket</a:t>
            </a:r>
            <a:r>
              <a:rPr lang="zh-CN" altLang="en-US" dirty="0" smtClean="0"/>
              <a:t>实时通信技术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/>
              <a:t>自主</a:t>
            </a:r>
            <a:r>
              <a:rPr lang="en-US" altLang="zh-CN" dirty="0"/>
              <a:t>IP</a:t>
            </a:r>
            <a:r>
              <a:rPr lang="zh-CN" altLang="en-US" dirty="0"/>
              <a:t>工程软件开</a:t>
            </a:r>
            <a:r>
              <a:rPr lang="zh-CN" altLang="en-US" dirty="0" smtClean="0"/>
              <a:t>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ANSYS </a:t>
            </a:r>
            <a:r>
              <a:rPr lang="en-US" altLang="zh-CN" dirty="0"/>
              <a:t>WB</a:t>
            </a:r>
            <a:r>
              <a:rPr lang="zh-CN" altLang="en-US" dirty="0"/>
              <a:t>插件开发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Fluent </a:t>
            </a:r>
            <a:r>
              <a:rPr lang="zh-CN" altLang="en-US" dirty="0" smtClean="0"/>
              <a:t>模</a:t>
            </a:r>
            <a:r>
              <a:rPr lang="zh-CN" altLang="en-US" dirty="0"/>
              <a:t>板</a:t>
            </a:r>
            <a:r>
              <a:rPr lang="zh-CN" altLang="en-US" dirty="0" smtClean="0"/>
              <a:t>开发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Patran </a:t>
            </a:r>
            <a:r>
              <a:rPr lang="zh-CN" altLang="en-US" dirty="0" smtClean="0"/>
              <a:t>二</a:t>
            </a:r>
            <a:r>
              <a:rPr lang="zh-CN" altLang="en-US" dirty="0"/>
              <a:t>次开</a:t>
            </a:r>
            <a:r>
              <a:rPr lang="zh-CN" altLang="en-US" dirty="0" smtClean="0"/>
              <a:t>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UG</a:t>
            </a:r>
            <a:r>
              <a:rPr lang="zh-CN" altLang="en-US" dirty="0"/>
              <a:t>二次开</a:t>
            </a:r>
            <a:r>
              <a:rPr lang="zh-CN" altLang="en-US" dirty="0" smtClean="0"/>
              <a:t>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Pro/E</a:t>
            </a:r>
            <a:r>
              <a:rPr lang="zh-CN" altLang="en-US" dirty="0"/>
              <a:t>二次开发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987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仿真模板开发框架介绍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052736"/>
            <a:ext cx="8642350" cy="4713386"/>
          </a:xfrm>
        </p:spPr>
        <p:txBody>
          <a:bodyPr/>
          <a:lstStyle/>
          <a:p>
            <a:r>
              <a:rPr lang="zh-CN" altLang="en-US" b="1" dirty="0" smtClean="0"/>
              <a:t>背景</a:t>
            </a:r>
            <a:r>
              <a:rPr lang="zh-CN" altLang="en-US" dirty="0" smtClean="0"/>
              <a:t>：模板界面</a:t>
            </a:r>
            <a:r>
              <a:rPr lang="zh-CN" altLang="en-US" dirty="0"/>
              <a:t>设</a:t>
            </a:r>
            <a:r>
              <a:rPr lang="zh-CN" altLang="en-US" dirty="0" smtClean="0"/>
              <a:t>计</a:t>
            </a:r>
            <a:r>
              <a:rPr lang="zh-CN" altLang="en-US" dirty="0"/>
              <a:t>、</a:t>
            </a:r>
            <a:r>
              <a:rPr lang="zh-CN" altLang="en-US" dirty="0" smtClean="0"/>
              <a:t>界面美化和开发调试比较麻烦，工作量大，各人开发界面风格不一。</a:t>
            </a:r>
            <a:endParaRPr lang="en-US" altLang="zh-CN" dirty="0" smtClean="0"/>
          </a:p>
          <a:p>
            <a:r>
              <a:rPr lang="zh-CN" altLang="en-US" b="1" dirty="0" smtClean="0"/>
              <a:t>模板开发框架简介</a:t>
            </a:r>
            <a:r>
              <a:rPr lang="zh-CN" altLang="en-US" dirty="0" smtClean="0"/>
              <a:t>：为模板</a:t>
            </a:r>
            <a:r>
              <a:rPr lang="zh-CN" altLang="en-US" dirty="0" smtClean="0">
                <a:solidFill>
                  <a:srgbClr val="FF0000"/>
                </a:solidFill>
              </a:rPr>
              <a:t>开发</a:t>
            </a:r>
            <a:r>
              <a:rPr lang="zh-CN" altLang="en-US" dirty="0" smtClean="0"/>
              <a:t>人员提供标准模板开发框架</a:t>
            </a:r>
            <a:endParaRPr lang="en-US" altLang="zh-CN" dirty="0" smtClean="0"/>
          </a:p>
          <a:p>
            <a:r>
              <a:rPr lang="zh-CN" altLang="en-US" dirty="0" smtClean="0"/>
              <a:t>通过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文件配置模板内容，编写代码大大减少</a:t>
            </a:r>
            <a:endParaRPr lang="en-US" altLang="zh-CN" dirty="0" smtClean="0"/>
          </a:p>
          <a:p>
            <a:r>
              <a:rPr lang="zh-CN" altLang="en-US" dirty="0"/>
              <a:t>开发者无需重新开发界面，只需关注用户业</a:t>
            </a:r>
            <a:r>
              <a:rPr lang="zh-CN" altLang="en-US" dirty="0" smtClean="0"/>
              <a:t>务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0"/>
          <a:stretch/>
        </p:blipFill>
        <p:spPr bwMode="auto">
          <a:xfrm>
            <a:off x="1816978" y="2547820"/>
            <a:ext cx="4483214" cy="4310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589710"/>
            <a:ext cx="8605926" cy="2639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19" y="4311684"/>
            <a:ext cx="8460432" cy="2521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47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仿真模板开发框架价值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268760"/>
            <a:ext cx="8642350" cy="2160240"/>
          </a:xfrm>
        </p:spPr>
        <p:txBody>
          <a:bodyPr/>
          <a:lstStyle/>
          <a:p>
            <a:r>
              <a:rPr lang="zh-CN" altLang="en-US" dirty="0" smtClean="0"/>
              <a:t>界面美观，风格统一</a:t>
            </a:r>
            <a:endParaRPr lang="en-US" altLang="zh-CN" dirty="0" smtClean="0"/>
          </a:p>
          <a:p>
            <a:r>
              <a:rPr lang="zh-CN" altLang="en-US" dirty="0" smtClean="0"/>
              <a:t>仿真分析过程标准化</a:t>
            </a:r>
            <a:endParaRPr lang="en-US" altLang="zh-CN" dirty="0" smtClean="0"/>
          </a:p>
          <a:p>
            <a:r>
              <a:rPr lang="zh-CN" altLang="en-US" dirty="0" smtClean="0"/>
              <a:t>极</a:t>
            </a:r>
            <a:r>
              <a:rPr lang="zh-CN" altLang="en-US" dirty="0"/>
              <a:t>大减少开发人员的开发工作量，特别对于不懂网页开发人员</a:t>
            </a:r>
            <a:endParaRPr lang="en-US" altLang="zh-CN" dirty="0"/>
          </a:p>
          <a:p>
            <a:r>
              <a:rPr lang="zh-CN" altLang="en-US" dirty="0"/>
              <a:t>大大提高模板开发效</a:t>
            </a:r>
            <a:r>
              <a:rPr lang="zh-CN" altLang="en-US" dirty="0" smtClean="0"/>
              <a:t>率，降低成本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123728" y="3717032"/>
            <a:ext cx="5688632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sz="23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▪"/>
              <a:defRPr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9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9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9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9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00B050"/>
                </a:solidFill>
              </a:rPr>
              <a:t>ANSYS Workbench</a:t>
            </a:r>
            <a:r>
              <a:rPr lang="zh-CN" altLang="en-US" dirty="0" smtClean="0">
                <a:solidFill>
                  <a:srgbClr val="00B050"/>
                </a:solidFill>
              </a:rPr>
              <a:t>模板开发框架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dirty="0" smtClean="0">
                <a:solidFill>
                  <a:srgbClr val="00B050"/>
                </a:solidFill>
              </a:rPr>
              <a:t>经典</a:t>
            </a:r>
            <a:r>
              <a:rPr lang="en-US" altLang="zh-CN" dirty="0" smtClean="0">
                <a:solidFill>
                  <a:srgbClr val="00B050"/>
                </a:solidFill>
              </a:rPr>
              <a:t>ANSYS</a:t>
            </a:r>
            <a:r>
              <a:rPr lang="zh-CN" altLang="en-US" dirty="0" smtClean="0">
                <a:solidFill>
                  <a:srgbClr val="00B050"/>
                </a:solidFill>
              </a:rPr>
              <a:t>模板开发框架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00B050"/>
                </a:solidFill>
              </a:rPr>
              <a:t>Hyperworks</a:t>
            </a:r>
            <a:r>
              <a:rPr lang="zh-CN" altLang="en-US" dirty="0" smtClean="0">
                <a:solidFill>
                  <a:srgbClr val="00B050"/>
                </a:solidFill>
              </a:rPr>
              <a:t>模板开发框架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23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69565"/>
            <a:ext cx="4499991" cy="521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6443" y="1196752"/>
            <a:ext cx="3259226" cy="549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/>
              <a:t>仿真模板开发框架</a:t>
            </a:r>
            <a:endParaRPr lang="en-US" altLang="zh-CN" dirty="0" smtClean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/>
              <a:t>ANSYS WB</a:t>
            </a:r>
            <a:r>
              <a:rPr lang="zh-CN" altLang="en-US" dirty="0"/>
              <a:t>模板开发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/>
              <a:t>经典</a:t>
            </a:r>
            <a:r>
              <a:rPr lang="en-US" altLang="zh-CN" dirty="0"/>
              <a:t>ANSYS</a:t>
            </a:r>
            <a:r>
              <a:rPr lang="zh-CN" altLang="en-US" dirty="0"/>
              <a:t>模板开发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smtClean="0"/>
              <a:t>HyperWorks</a:t>
            </a:r>
            <a:r>
              <a:rPr lang="zh-CN" altLang="en-US" dirty="0"/>
              <a:t>模板</a:t>
            </a:r>
            <a:r>
              <a:rPr lang="zh-CN" altLang="en-US" dirty="0" smtClean="0"/>
              <a:t>开发</a:t>
            </a:r>
            <a:endParaRPr lang="en-US" altLang="zh-CN" dirty="0" smtClean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/>
              <a:t>仿真模板开发框架介绍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b="1" u="sng" dirty="0">
                <a:solidFill>
                  <a:srgbClr val="0060C0"/>
                </a:solidFill>
              </a:rPr>
              <a:t>Socket</a:t>
            </a:r>
            <a:r>
              <a:rPr lang="zh-CN" altLang="en-US" b="1" u="sng" dirty="0" smtClean="0">
                <a:solidFill>
                  <a:srgbClr val="0060C0"/>
                </a:solidFill>
              </a:rPr>
              <a:t>实时通信技术</a:t>
            </a:r>
            <a:endParaRPr lang="en-US" altLang="zh-CN" b="1" u="sng" dirty="0" smtClean="0">
              <a:solidFill>
                <a:srgbClr val="0060C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/>
              <a:t>自主</a:t>
            </a:r>
            <a:r>
              <a:rPr lang="en-US" altLang="zh-CN" dirty="0"/>
              <a:t>IP</a:t>
            </a:r>
            <a:r>
              <a:rPr lang="zh-CN" altLang="en-US" dirty="0"/>
              <a:t>工程软件开</a:t>
            </a:r>
            <a:r>
              <a:rPr lang="zh-CN" altLang="en-US" dirty="0" smtClean="0"/>
              <a:t>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ANSYS </a:t>
            </a:r>
            <a:r>
              <a:rPr lang="en-US" altLang="zh-CN" dirty="0"/>
              <a:t>WB</a:t>
            </a:r>
            <a:r>
              <a:rPr lang="zh-CN" altLang="en-US" dirty="0"/>
              <a:t>插件开发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Fluent </a:t>
            </a:r>
            <a:r>
              <a:rPr lang="zh-CN" altLang="en-US" dirty="0" smtClean="0"/>
              <a:t>模</a:t>
            </a:r>
            <a:r>
              <a:rPr lang="zh-CN" altLang="en-US" dirty="0"/>
              <a:t>板</a:t>
            </a:r>
            <a:r>
              <a:rPr lang="zh-CN" altLang="en-US" dirty="0" smtClean="0"/>
              <a:t>开发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Patran </a:t>
            </a:r>
            <a:r>
              <a:rPr lang="zh-CN" altLang="en-US" dirty="0" smtClean="0"/>
              <a:t>二</a:t>
            </a:r>
            <a:r>
              <a:rPr lang="zh-CN" altLang="en-US" dirty="0"/>
              <a:t>次开</a:t>
            </a:r>
            <a:r>
              <a:rPr lang="zh-CN" altLang="en-US" dirty="0" smtClean="0"/>
              <a:t>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UG</a:t>
            </a:r>
            <a:r>
              <a:rPr lang="zh-CN" altLang="en-US" dirty="0"/>
              <a:t>二次开</a:t>
            </a:r>
            <a:r>
              <a:rPr lang="zh-CN" altLang="en-US" dirty="0" smtClean="0"/>
              <a:t>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Pro/E</a:t>
            </a:r>
            <a:r>
              <a:rPr lang="zh-CN" altLang="en-US" dirty="0"/>
              <a:t>二次开发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7802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Socket</a:t>
            </a:r>
            <a:r>
              <a:rPr lang="zh-CN" altLang="en-US" dirty="0"/>
              <a:t>通信</a:t>
            </a:r>
            <a:r>
              <a:rPr lang="zh-CN" altLang="en-US" dirty="0" smtClean="0"/>
              <a:t>实时通讯技术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268760"/>
            <a:ext cx="8642350" cy="496855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原</a:t>
            </a:r>
            <a:r>
              <a:rPr lang="zh-CN" altLang="en-US" dirty="0" smtClean="0">
                <a:solidFill>
                  <a:srgbClr val="FF0000"/>
                </a:solidFill>
              </a:rPr>
              <a:t>理：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Socket</a:t>
            </a:r>
            <a:r>
              <a:rPr lang="zh-CN" altLang="en-US" dirty="0"/>
              <a:t>通</a:t>
            </a:r>
            <a:r>
              <a:rPr lang="zh-CN" altLang="en-US" dirty="0" smtClean="0"/>
              <a:t>信技术，可实现外部程序（</a:t>
            </a:r>
            <a:r>
              <a:rPr lang="en-US" altLang="zh-CN" dirty="0" smtClean="0"/>
              <a:t>C#</a:t>
            </a:r>
            <a:r>
              <a:rPr lang="zh-CN" altLang="en-US" dirty="0" smtClean="0"/>
              <a:t>）与</a:t>
            </a:r>
            <a:r>
              <a:rPr lang="en-US" altLang="zh-CN" dirty="0" smtClean="0"/>
              <a:t>ANSYS</a:t>
            </a:r>
            <a:r>
              <a:rPr lang="zh-CN" altLang="en-US" dirty="0" smtClean="0"/>
              <a:t>或</a:t>
            </a:r>
            <a:r>
              <a:rPr lang="en-US" altLang="zh-CN" dirty="0" smtClean="0"/>
              <a:t>Hyperworks</a:t>
            </a:r>
            <a:r>
              <a:rPr lang="zh-CN" altLang="en-US" dirty="0" smtClean="0"/>
              <a:t>软件的实时通信和界面交互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特点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可使用</a:t>
            </a:r>
            <a:r>
              <a:rPr lang="en-US" altLang="zh-CN" dirty="0" smtClean="0"/>
              <a:t>C#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ANSYS</a:t>
            </a:r>
            <a:r>
              <a:rPr lang="zh-CN" altLang="en-US" dirty="0" smtClean="0"/>
              <a:t>模板开发或</a:t>
            </a:r>
            <a:r>
              <a:rPr lang="en-US" altLang="zh-CN" dirty="0" smtClean="0"/>
              <a:t>Hyperworks</a:t>
            </a:r>
            <a:r>
              <a:rPr lang="zh-CN" altLang="en-US" dirty="0" smtClean="0"/>
              <a:t>模板开发</a:t>
            </a:r>
            <a:endParaRPr lang="en-US" altLang="zh-CN" dirty="0" smtClean="0"/>
          </a:p>
          <a:p>
            <a:r>
              <a:rPr lang="zh-CN" altLang="en-US" dirty="0" smtClean="0"/>
              <a:t>提高界面开发效率</a:t>
            </a:r>
            <a:endParaRPr lang="en-US" altLang="zh-CN" dirty="0" smtClean="0"/>
          </a:p>
          <a:p>
            <a:r>
              <a:rPr lang="zh-CN" altLang="en-US" dirty="0" smtClean="0"/>
              <a:t>界面更美观，功</a:t>
            </a:r>
            <a:r>
              <a:rPr lang="zh-CN" altLang="en-US" dirty="0"/>
              <a:t>能更强大</a:t>
            </a:r>
            <a:endParaRPr lang="en-US" altLang="zh-CN" dirty="0" smtClean="0"/>
          </a:p>
          <a:p>
            <a:r>
              <a:rPr lang="zh-CN" altLang="en-US" dirty="0"/>
              <a:t>软</a:t>
            </a:r>
            <a:r>
              <a:rPr lang="zh-CN" altLang="en-US" dirty="0" smtClean="0"/>
              <a:t>件可独立启动</a:t>
            </a:r>
            <a:endParaRPr lang="en-US" altLang="zh-CN" dirty="0" smtClean="0"/>
          </a:p>
          <a:p>
            <a:r>
              <a:rPr lang="zh-CN" altLang="en-US" dirty="0"/>
              <a:t>适用</a:t>
            </a:r>
            <a:r>
              <a:rPr lang="zh-CN" altLang="en-US" dirty="0" smtClean="0"/>
              <a:t>于可添加</a:t>
            </a:r>
            <a:r>
              <a:rPr lang="en-US" altLang="zh-CN" dirty="0" smtClean="0"/>
              <a:t>Socket</a:t>
            </a:r>
            <a:r>
              <a:rPr lang="zh-CN" altLang="en-US" dirty="0" smtClean="0"/>
              <a:t>端口（</a:t>
            </a:r>
            <a:r>
              <a:rPr lang="en-US" altLang="zh-CN" dirty="0" smtClean="0"/>
              <a:t>Tcl/Tk</a:t>
            </a:r>
            <a:r>
              <a:rPr lang="zh-CN" altLang="en-US" dirty="0" smtClean="0"/>
              <a:t>）的工程软件，如</a:t>
            </a:r>
            <a:r>
              <a:rPr lang="zh-CN" altLang="en-US" dirty="0"/>
              <a:t>：</a:t>
            </a:r>
            <a:r>
              <a:rPr lang="en-US" altLang="zh-CN" dirty="0" smtClean="0"/>
              <a:t>ANSYS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Hyperworks</a:t>
            </a:r>
            <a:r>
              <a:rPr lang="zh-CN" altLang="en-US" dirty="0" smtClean="0"/>
              <a:t>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37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Socket</a:t>
            </a:r>
            <a:r>
              <a:rPr lang="zh-CN" altLang="en-US" dirty="0" smtClean="0"/>
              <a:t>通讯技术展示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8330853" cy="578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085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Socket</a:t>
            </a:r>
            <a:r>
              <a:rPr lang="zh-CN" altLang="en-US" dirty="0"/>
              <a:t>通讯技术展示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9" y="1412776"/>
            <a:ext cx="9096101" cy="4327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59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69565"/>
            <a:ext cx="4499991" cy="521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6443" y="1196752"/>
            <a:ext cx="3259226" cy="549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/>
              <a:t>仿真模板开发框架</a:t>
            </a:r>
            <a:endParaRPr lang="en-US" altLang="zh-CN" dirty="0" smtClean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/>
              <a:t>ANSYS WB</a:t>
            </a:r>
            <a:r>
              <a:rPr lang="zh-CN" altLang="en-US" dirty="0"/>
              <a:t>模板开发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/>
              <a:t>经典</a:t>
            </a:r>
            <a:r>
              <a:rPr lang="en-US" altLang="zh-CN" dirty="0"/>
              <a:t>ANSYS</a:t>
            </a:r>
            <a:r>
              <a:rPr lang="zh-CN" altLang="en-US" dirty="0"/>
              <a:t>模板开发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smtClean="0"/>
              <a:t>HyperWorks</a:t>
            </a:r>
            <a:r>
              <a:rPr lang="zh-CN" altLang="en-US" dirty="0"/>
              <a:t>模板</a:t>
            </a:r>
            <a:r>
              <a:rPr lang="zh-CN" altLang="en-US" dirty="0" smtClean="0"/>
              <a:t>开发</a:t>
            </a:r>
            <a:endParaRPr lang="en-US" altLang="zh-CN" dirty="0" smtClean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/>
              <a:t>仿真模板开发框架介绍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/>
              <a:t>Socket</a:t>
            </a:r>
            <a:r>
              <a:rPr lang="zh-CN" altLang="en-US" dirty="0" smtClean="0"/>
              <a:t>实时通信技术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b="1" u="sng" dirty="0">
                <a:solidFill>
                  <a:srgbClr val="0060C0"/>
                </a:solidFill>
              </a:rPr>
              <a:t>自主</a:t>
            </a:r>
            <a:r>
              <a:rPr lang="en-US" altLang="zh-CN" b="1" u="sng" dirty="0">
                <a:solidFill>
                  <a:srgbClr val="0060C0"/>
                </a:solidFill>
              </a:rPr>
              <a:t>IP</a:t>
            </a:r>
            <a:r>
              <a:rPr lang="zh-CN" altLang="en-US" b="1" u="sng" dirty="0">
                <a:solidFill>
                  <a:srgbClr val="0060C0"/>
                </a:solidFill>
              </a:rPr>
              <a:t>工程软件开</a:t>
            </a:r>
            <a:r>
              <a:rPr lang="zh-CN" altLang="en-US" b="1" u="sng" dirty="0" smtClean="0">
                <a:solidFill>
                  <a:srgbClr val="0060C0"/>
                </a:solidFill>
              </a:rPr>
              <a:t>发</a:t>
            </a:r>
            <a:endParaRPr lang="en-US" altLang="zh-CN" b="1" u="sng" dirty="0">
              <a:solidFill>
                <a:srgbClr val="0060C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ANSYS </a:t>
            </a:r>
            <a:r>
              <a:rPr lang="en-US" altLang="zh-CN" dirty="0"/>
              <a:t>WB</a:t>
            </a:r>
            <a:r>
              <a:rPr lang="zh-CN" altLang="en-US" dirty="0"/>
              <a:t>插件开发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Fluent </a:t>
            </a:r>
            <a:r>
              <a:rPr lang="zh-CN" altLang="en-US" dirty="0" smtClean="0"/>
              <a:t>模</a:t>
            </a:r>
            <a:r>
              <a:rPr lang="zh-CN" altLang="en-US" dirty="0"/>
              <a:t>板</a:t>
            </a:r>
            <a:r>
              <a:rPr lang="zh-CN" altLang="en-US" dirty="0" smtClean="0"/>
              <a:t>开发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Patran </a:t>
            </a:r>
            <a:r>
              <a:rPr lang="zh-CN" altLang="en-US" dirty="0" smtClean="0"/>
              <a:t>二</a:t>
            </a:r>
            <a:r>
              <a:rPr lang="zh-CN" altLang="en-US" dirty="0"/>
              <a:t>次开</a:t>
            </a:r>
            <a:r>
              <a:rPr lang="zh-CN" altLang="en-US" dirty="0" smtClean="0"/>
              <a:t>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UG</a:t>
            </a:r>
            <a:r>
              <a:rPr lang="zh-CN" altLang="en-US" dirty="0"/>
              <a:t>二次开</a:t>
            </a:r>
            <a:r>
              <a:rPr lang="zh-CN" altLang="en-US" dirty="0" smtClean="0"/>
              <a:t>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Pro/E</a:t>
            </a:r>
            <a:r>
              <a:rPr lang="zh-CN" altLang="en-US" dirty="0"/>
              <a:t>二次开发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7802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自主</a:t>
            </a:r>
            <a:r>
              <a:rPr lang="en-US" altLang="zh-CN" dirty="0"/>
              <a:t>IP</a:t>
            </a:r>
            <a:r>
              <a:rPr lang="zh-CN" altLang="en-US" dirty="0"/>
              <a:t>工程软件开</a:t>
            </a:r>
            <a:r>
              <a:rPr lang="zh-CN" altLang="en-US" dirty="0" smtClean="0"/>
              <a:t>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使用专业的通用编程语言开发</a:t>
            </a:r>
            <a:r>
              <a:rPr lang="zh-CN" altLang="en-US" dirty="0"/>
              <a:t>，</a:t>
            </a:r>
            <a:r>
              <a:rPr lang="zh-CN" altLang="en-US" dirty="0" smtClean="0"/>
              <a:t>如</a:t>
            </a:r>
            <a:r>
              <a:rPr lang="zh-CN" altLang="en-US" dirty="0"/>
              <a:t>：</a:t>
            </a:r>
            <a:r>
              <a:rPr lang="en-US" altLang="zh-CN" dirty="0" smtClean="0"/>
              <a:t>C#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r>
              <a:rPr lang="zh-CN" altLang="en-US" dirty="0"/>
              <a:t>独立启</a:t>
            </a:r>
            <a:r>
              <a:rPr lang="zh-CN" altLang="en-US" dirty="0" smtClean="0"/>
              <a:t>动，不在</a:t>
            </a:r>
            <a:r>
              <a:rPr lang="en-US" altLang="zh-CN" dirty="0" smtClean="0"/>
              <a:t>CAX</a:t>
            </a:r>
            <a:r>
              <a:rPr lang="zh-CN" altLang="en-US" dirty="0" smtClean="0"/>
              <a:t>软件中启动</a:t>
            </a:r>
            <a:endParaRPr lang="en-US" altLang="zh-CN" dirty="0" smtClean="0"/>
          </a:p>
          <a:p>
            <a:r>
              <a:rPr lang="zh-CN" altLang="en-US" dirty="0" smtClean="0"/>
              <a:t>后台调用</a:t>
            </a:r>
            <a:r>
              <a:rPr lang="en-US" altLang="zh-CN" dirty="0" smtClean="0"/>
              <a:t>CAX</a:t>
            </a:r>
            <a:r>
              <a:rPr lang="zh-CN" altLang="en-US" dirty="0" smtClean="0"/>
              <a:t>软件</a:t>
            </a:r>
            <a:endParaRPr lang="en-US" altLang="zh-CN" dirty="0" smtClean="0"/>
          </a:p>
          <a:p>
            <a:r>
              <a:rPr lang="zh-CN" altLang="en-US" dirty="0" smtClean="0"/>
              <a:t>用户使用方便，无需在多个软件界面进行切换</a:t>
            </a:r>
            <a:endParaRPr lang="en-US" altLang="zh-CN" dirty="0" smtClean="0"/>
          </a:p>
          <a:p>
            <a:r>
              <a:rPr lang="zh-CN" altLang="en-US" dirty="0" smtClean="0"/>
              <a:t>可形成自主</a:t>
            </a:r>
            <a:r>
              <a:rPr lang="en-US" altLang="zh-CN" dirty="0" smtClean="0"/>
              <a:t>IP</a:t>
            </a:r>
            <a:r>
              <a:rPr lang="zh-CN" altLang="en-US" dirty="0" smtClean="0"/>
              <a:t>产品，批量销售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73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</a:t>
            </a:r>
            <a:r>
              <a:rPr lang="zh-CN" altLang="en-US" dirty="0" smtClean="0"/>
              <a:t>立软件产品展示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85825"/>
            <a:ext cx="7389813" cy="597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26" y="930156"/>
            <a:ext cx="8459446" cy="585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017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定制开发仿</a:t>
            </a:r>
            <a:r>
              <a:rPr lang="zh-CN" altLang="en-US" dirty="0" smtClean="0"/>
              <a:t>真模板提供功</a:t>
            </a:r>
            <a:r>
              <a:rPr lang="zh-CN" altLang="en-US" dirty="0"/>
              <a:t>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981075"/>
            <a:ext cx="8642350" cy="4536157"/>
          </a:xfrm>
        </p:spPr>
        <p:txBody>
          <a:bodyPr/>
          <a:lstStyle/>
          <a:p>
            <a:r>
              <a:rPr lang="zh-CN" altLang="en-US" dirty="0" smtClean="0"/>
              <a:t>提供交互式操作界面 </a:t>
            </a:r>
          </a:p>
          <a:p>
            <a:r>
              <a:rPr lang="zh-CN" altLang="en-US" dirty="0" smtClean="0"/>
              <a:t>实现自定义材料数据、分析数据和仿真操作帮助信息的封装 </a:t>
            </a:r>
          </a:p>
          <a:p>
            <a:r>
              <a:rPr lang="zh-CN" altLang="en-US" dirty="0" smtClean="0"/>
              <a:t>支持多工况分类定义，封装载荷、约束、结果合成与工况的关联关系 </a:t>
            </a:r>
          </a:p>
          <a:p>
            <a:r>
              <a:rPr lang="zh-CN" altLang="zh-CN" dirty="0"/>
              <a:t>实现企业仿真分析经验、标准和规范的封装</a:t>
            </a:r>
            <a:endParaRPr lang="en-US" altLang="zh-CN" dirty="0" smtClean="0"/>
          </a:p>
          <a:p>
            <a:r>
              <a:rPr lang="zh-CN" altLang="en-US" dirty="0" smtClean="0"/>
              <a:t>可按用户提供的仿真报告模板自动生成固定文字、有明确定义的数据表格和图片，自动生成规范化的仿真报告 </a:t>
            </a:r>
            <a:endParaRPr lang="en-US" altLang="zh-CN" dirty="0" smtClean="0"/>
          </a:p>
          <a:p>
            <a:pPr>
              <a:buNone/>
            </a:pPr>
            <a:endParaRPr lang="zh-CN" altLang="en-US" dirty="0" smtClean="0">
              <a:solidFill>
                <a:srgbClr val="FF0000"/>
              </a:solidFill>
            </a:endParaRP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834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WB</a:t>
            </a:r>
            <a:r>
              <a:rPr lang="zh-CN" altLang="en-US" dirty="0" smtClean="0"/>
              <a:t>插件开发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WB</a:t>
            </a:r>
            <a:r>
              <a:rPr lang="zh-CN" altLang="en-US" dirty="0" smtClean="0"/>
              <a:t>项目视图，可实现参数自动关联</a:t>
            </a:r>
            <a:endParaRPr lang="en-US" altLang="zh-CN" dirty="0" smtClean="0"/>
          </a:p>
          <a:p>
            <a:r>
              <a:rPr lang="zh-CN" altLang="en-US" dirty="0" smtClean="0"/>
              <a:t>可用于深度</a:t>
            </a:r>
            <a:r>
              <a:rPr lang="zh-CN" altLang="en-US" dirty="0" smtClean="0">
                <a:solidFill>
                  <a:srgbClr val="FF0000"/>
                </a:solidFill>
              </a:rPr>
              <a:t>集成</a:t>
            </a:r>
            <a:r>
              <a:rPr lang="zh-CN" altLang="en-US" dirty="0" smtClean="0"/>
              <a:t>用户第三方软件</a:t>
            </a:r>
            <a:endParaRPr lang="en-US" altLang="zh-CN" dirty="0" smtClean="0"/>
          </a:p>
          <a:p>
            <a:r>
              <a:rPr lang="zh-CN" altLang="en-US" dirty="0" smtClean="0"/>
              <a:t>可实现自动化仿真过程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17"/>
          <a:stretch/>
        </p:blipFill>
        <p:spPr bwMode="auto">
          <a:xfrm>
            <a:off x="6405313" y="1093292"/>
            <a:ext cx="2706109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 descr="E:\works\安世亚太产品开发技术\ANSYS_Workbench\WB_13.0\WB130SDK_Help\WB插件开发示例\images\功能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3950338"/>
            <a:ext cx="6303467" cy="163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79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908720"/>
            <a:ext cx="3143272" cy="188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Fluent Scheme</a:t>
            </a:r>
            <a:r>
              <a:rPr lang="zh-CN" altLang="en-US" dirty="0" smtClean="0"/>
              <a:t>模</a:t>
            </a:r>
            <a:r>
              <a:rPr lang="zh-CN" altLang="en-US" dirty="0"/>
              <a:t>板</a:t>
            </a:r>
            <a:r>
              <a:rPr lang="zh-CN" altLang="en-US" dirty="0" smtClean="0"/>
              <a:t>开发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7754" y="2564904"/>
            <a:ext cx="7403980" cy="4293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3534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Patran</a:t>
            </a:r>
            <a:r>
              <a:rPr lang="zh-CN" altLang="en-US" dirty="0" smtClean="0"/>
              <a:t>二次开发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48" b="79910"/>
          <a:stretch>
            <a:fillRect/>
          </a:stretch>
        </p:blipFill>
        <p:spPr bwMode="auto">
          <a:xfrm>
            <a:off x="251519" y="980728"/>
            <a:ext cx="887196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525" y="2571750"/>
            <a:ext cx="2149475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77509"/>
            <a:ext cx="8119467" cy="73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50" y="3248657"/>
            <a:ext cx="4360986" cy="348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970891"/>
            <a:ext cx="8136904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142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CAD</a:t>
            </a:r>
            <a:r>
              <a:rPr lang="zh-CN" altLang="en-US" dirty="0" smtClean="0"/>
              <a:t>二次开发技术</a:t>
            </a:r>
            <a:r>
              <a:rPr lang="en-US" altLang="zh-CN" dirty="0" smtClean="0"/>
              <a:t>——UG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124744"/>
            <a:ext cx="8642350" cy="576064"/>
          </a:xfrm>
        </p:spPr>
        <p:txBody>
          <a:bodyPr/>
          <a:lstStyle/>
          <a:p>
            <a:r>
              <a:rPr lang="zh-CN" altLang="en-US" dirty="0" smtClean="0"/>
              <a:t>提供定制界面，实现几何自动参数化建模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7560840" cy="146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4968552" cy="287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80928"/>
            <a:ext cx="5922112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07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CAD</a:t>
            </a:r>
            <a:r>
              <a:rPr lang="zh-CN" altLang="en-US" dirty="0" smtClean="0"/>
              <a:t>二次开发技术</a:t>
            </a:r>
            <a:r>
              <a:rPr lang="en-US" altLang="zh-CN" dirty="0" smtClean="0"/>
              <a:t>——Pro</a:t>
            </a:r>
            <a:r>
              <a:rPr lang="en-US" altLang="zh-CN" dirty="0"/>
              <a:t>/</a:t>
            </a:r>
            <a:r>
              <a:rPr lang="en-US" altLang="zh-CN" dirty="0" smtClean="0"/>
              <a:t>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9" y="980728"/>
            <a:ext cx="7824716" cy="5733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qianduan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264" y="1003857"/>
            <a:ext cx="5965306" cy="378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452129"/>
            <a:ext cx="3074443" cy="285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007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CAX</a:t>
            </a:r>
            <a:r>
              <a:rPr lang="zh-CN" altLang="en-US" dirty="0" smtClean="0"/>
              <a:t>二次开发发展建议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仿</a:t>
            </a:r>
            <a:r>
              <a:rPr lang="zh-CN" altLang="en-US" dirty="0" smtClean="0"/>
              <a:t>真模板开发技术比较成熟，工作量可控，可继续挖掘机会</a:t>
            </a:r>
            <a:endParaRPr lang="en-US" altLang="zh-CN" dirty="0" smtClean="0"/>
          </a:p>
          <a:p>
            <a:r>
              <a:rPr lang="zh-CN" altLang="en-US" dirty="0"/>
              <a:t>与工程咨询紧密合</a:t>
            </a:r>
            <a:r>
              <a:rPr lang="zh-CN" altLang="en-US" dirty="0" smtClean="0"/>
              <a:t>作，大力挖掘独立工程产品项目机会，不断积累各种自主</a:t>
            </a:r>
            <a:r>
              <a:rPr lang="en-US" altLang="zh-CN" dirty="0" smtClean="0"/>
              <a:t>IP</a:t>
            </a:r>
            <a:r>
              <a:rPr lang="zh-CN" altLang="en-US" dirty="0" smtClean="0"/>
              <a:t>工程产品。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082177"/>
            <a:ext cx="4648273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583" y="3082177"/>
            <a:ext cx="4684921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27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ucy.wang\Desktop\封底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678" y="-137964"/>
            <a:ext cx="9140322" cy="6591300"/>
          </a:xfrm>
          <a:prstGeom prst="rect">
            <a:avLst/>
          </a:prstGeom>
          <a:noFill/>
        </p:spPr>
      </p:pic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2285984" y="2132856"/>
            <a:ext cx="4419600" cy="907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32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Thank You</a:t>
            </a:r>
          </a:p>
          <a:p>
            <a:pPr algn="ctr">
              <a:spcBef>
                <a:spcPct val="50000"/>
              </a:spcBef>
            </a:pPr>
            <a:r>
              <a:rPr kumimoji="1" lang="en-US" altLang="zh-CN" sz="14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www.peraglobal.com</a:t>
            </a:r>
            <a:endParaRPr kumimoji="1" lang="zh-CN" altLang="en-US" sz="60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69565"/>
            <a:ext cx="4499991" cy="521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6443" y="1196752"/>
            <a:ext cx="3259226" cy="549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/>
              <a:t>仿真模板开发框架</a:t>
            </a:r>
            <a:endParaRPr lang="en-US" altLang="zh-CN" dirty="0" smtClean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b="1" u="sng" dirty="0" smtClean="0">
                <a:solidFill>
                  <a:srgbClr val="0060C0"/>
                </a:solidFill>
              </a:rPr>
              <a:t>ANSYS WB</a:t>
            </a:r>
            <a:r>
              <a:rPr lang="zh-CN" altLang="en-US" b="1" u="sng" dirty="0" smtClean="0">
                <a:solidFill>
                  <a:srgbClr val="0060C0"/>
                </a:solidFill>
              </a:rPr>
              <a:t>模</a:t>
            </a:r>
            <a:r>
              <a:rPr lang="zh-CN" altLang="en-US" b="1" u="sng" dirty="0">
                <a:solidFill>
                  <a:srgbClr val="0060C0"/>
                </a:solidFill>
              </a:rPr>
              <a:t>板开</a:t>
            </a:r>
            <a:r>
              <a:rPr lang="zh-CN" altLang="en-US" b="1" u="sng" dirty="0" smtClean="0">
                <a:solidFill>
                  <a:srgbClr val="0060C0"/>
                </a:solidFill>
              </a:rPr>
              <a:t>发</a:t>
            </a:r>
            <a:endParaRPr lang="en-US" altLang="zh-CN" b="1" u="sng" dirty="0">
              <a:solidFill>
                <a:srgbClr val="0060C0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/>
              <a:t>经</a:t>
            </a:r>
            <a:r>
              <a:rPr lang="zh-CN" altLang="en-US" dirty="0"/>
              <a:t>典</a:t>
            </a:r>
            <a:r>
              <a:rPr lang="en-US" altLang="zh-CN" dirty="0" smtClean="0"/>
              <a:t>ANSYS</a:t>
            </a:r>
            <a:r>
              <a:rPr lang="zh-CN" altLang="en-US" dirty="0" smtClean="0"/>
              <a:t>模板开发</a:t>
            </a:r>
            <a:endParaRPr lang="en-US" altLang="zh-CN" dirty="0" smtClean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dirty="0" smtClean="0"/>
              <a:t>HyperWorks</a:t>
            </a:r>
            <a:r>
              <a:rPr lang="zh-CN" altLang="en-US" dirty="0"/>
              <a:t>模板</a:t>
            </a:r>
            <a:r>
              <a:rPr lang="zh-CN" altLang="en-US" dirty="0" smtClean="0"/>
              <a:t>开发</a:t>
            </a:r>
            <a:endParaRPr lang="en-US" altLang="zh-CN" dirty="0" smtClean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/>
              <a:t>仿</a:t>
            </a:r>
            <a:r>
              <a:rPr lang="zh-CN" altLang="en-US" dirty="0" smtClean="0"/>
              <a:t>真模板开发框架介绍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/>
              <a:t>Socket</a:t>
            </a:r>
            <a:r>
              <a:rPr lang="zh-CN" altLang="en-US" dirty="0" smtClean="0"/>
              <a:t>实时通信技术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/>
              <a:t>自主</a:t>
            </a:r>
            <a:r>
              <a:rPr lang="en-US" altLang="zh-CN" dirty="0"/>
              <a:t>IP</a:t>
            </a:r>
            <a:r>
              <a:rPr lang="zh-CN" altLang="en-US" dirty="0"/>
              <a:t>工程软件开</a:t>
            </a:r>
            <a:r>
              <a:rPr lang="zh-CN" altLang="en-US" dirty="0" smtClean="0"/>
              <a:t>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ANSYS </a:t>
            </a:r>
            <a:r>
              <a:rPr lang="en-US" altLang="zh-CN" dirty="0"/>
              <a:t>WB</a:t>
            </a:r>
            <a:r>
              <a:rPr lang="zh-CN" altLang="en-US" dirty="0"/>
              <a:t>插件开发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Fluent </a:t>
            </a:r>
            <a:r>
              <a:rPr lang="zh-CN" altLang="en-US" dirty="0" smtClean="0"/>
              <a:t>模</a:t>
            </a:r>
            <a:r>
              <a:rPr lang="zh-CN" altLang="en-US" dirty="0"/>
              <a:t>板</a:t>
            </a:r>
            <a:r>
              <a:rPr lang="zh-CN" altLang="en-US" dirty="0" smtClean="0"/>
              <a:t>开发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Patran </a:t>
            </a:r>
            <a:r>
              <a:rPr lang="zh-CN" altLang="en-US" dirty="0" smtClean="0"/>
              <a:t>二</a:t>
            </a:r>
            <a:r>
              <a:rPr lang="zh-CN" altLang="en-US" dirty="0"/>
              <a:t>次开</a:t>
            </a:r>
            <a:r>
              <a:rPr lang="zh-CN" altLang="en-US" dirty="0" smtClean="0"/>
              <a:t>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UG</a:t>
            </a:r>
            <a:r>
              <a:rPr lang="zh-CN" altLang="en-US" dirty="0"/>
              <a:t>二次开</a:t>
            </a:r>
            <a:r>
              <a:rPr lang="zh-CN" altLang="en-US" dirty="0" smtClean="0"/>
              <a:t>发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dirty="0" smtClean="0"/>
              <a:t>Pro/E</a:t>
            </a:r>
            <a:r>
              <a:rPr lang="zh-CN" altLang="en-US" dirty="0"/>
              <a:t>二次开发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4953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仿真分析模板环境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32" y="980728"/>
            <a:ext cx="8160301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131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材料设置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29957"/>
            <a:ext cx="7992888" cy="588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12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网格划分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412776"/>
            <a:ext cx="3338917" cy="4812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0939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工况定义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08720"/>
            <a:ext cx="7920880" cy="5891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3284984"/>
            <a:ext cx="1984375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769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PPT-perachina_200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Verdana"/>
        <a:ea typeface="微软雅黑"/>
        <a:cs typeface=""/>
      </a:majorFont>
      <a:minorFont>
        <a:latin typeface="Verdana"/>
        <a:ea typeface="微软雅黑"/>
        <a:cs typeface="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微软雅黑" pitchFamily="34" charset="-122"/>
            <a:ea typeface="微软雅黑" pitchFamily="34" charset="-122"/>
          </a:defRPr>
        </a:defPPr>
      </a:lstStyle>
    </a:txDef>
  </a:objectDefaults>
  <a:extraClrSchemeLst>
    <a:extraClrScheme>
      <a:clrScheme name="PPT-perachina_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perachina_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perachina_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perachina_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perachina_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-perachina_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perachina_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perachina_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perachina_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perachina_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perachina_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-perachina_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市场部报告</Template>
  <TotalTime>16602</TotalTime>
  <Words>1640</Words>
  <Application>Microsoft Office PowerPoint</Application>
  <PresentationFormat>全屏显示(4:3)</PresentationFormat>
  <Paragraphs>191</Paragraphs>
  <Slides>46</Slides>
  <Notes>8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  <vt:variant>
        <vt:lpstr>自定义放映</vt:lpstr>
      </vt:variant>
      <vt:variant>
        <vt:i4>3</vt:i4>
      </vt:variant>
    </vt:vector>
  </HeadingPairs>
  <TitlesOfParts>
    <vt:vector size="50" baseType="lpstr">
      <vt:lpstr>1_PPT-perachina_2009</vt:lpstr>
      <vt:lpstr>CAX二次开发技术</vt:lpstr>
      <vt:lpstr>目录</vt:lpstr>
      <vt:lpstr>仿真模板开发框架</vt:lpstr>
      <vt:lpstr>定制开发仿真模板提供功能</vt:lpstr>
      <vt:lpstr>目录</vt:lpstr>
      <vt:lpstr>仿真分析模板环境</vt:lpstr>
      <vt:lpstr>材料设置</vt:lpstr>
      <vt:lpstr>网格划分</vt:lpstr>
      <vt:lpstr>工况定义</vt:lpstr>
      <vt:lpstr>载荷定义</vt:lpstr>
      <vt:lpstr>约束定义</vt:lpstr>
      <vt:lpstr>求解设置与执行</vt:lpstr>
      <vt:lpstr>仿真报告自动生成</vt:lpstr>
      <vt:lpstr>目录</vt:lpstr>
      <vt:lpstr>导入几何模型</vt:lpstr>
      <vt:lpstr>几何模型处理</vt:lpstr>
      <vt:lpstr>网格划分</vt:lpstr>
      <vt:lpstr>面组处理</vt:lpstr>
      <vt:lpstr>工况定义</vt:lpstr>
      <vt:lpstr>载荷设置</vt:lpstr>
      <vt:lpstr>目录</vt:lpstr>
      <vt:lpstr>材料信息定义</vt:lpstr>
      <vt:lpstr>属性定义</vt:lpstr>
      <vt:lpstr>单元类型定义</vt:lpstr>
      <vt:lpstr>工况定义</vt:lpstr>
      <vt:lpstr>载荷定义</vt:lpstr>
      <vt:lpstr>约束定义</vt:lpstr>
      <vt:lpstr>后处理显示</vt:lpstr>
      <vt:lpstr>仿真模板定制开发的用户价值</vt:lpstr>
      <vt:lpstr>目录</vt:lpstr>
      <vt:lpstr>仿真模板开发框架介绍</vt:lpstr>
      <vt:lpstr>仿真模板开发框架价值</vt:lpstr>
      <vt:lpstr>目录</vt:lpstr>
      <vt:lpstr>Socket通信实时通讯技术</vt:lpstr>
      <vt:lpstr>Socket通讯技术展示</vt:lpstr>
      <vt:lpstr>Socket通讯技术展示</vt:lpstr>
      <vt:lpstr>目录</vt:lpstr>
      <vt:lpstr>自主IP工程软件开发</vt:lpstr>
      <vt:lpstr>独立软件产品展示</vt:lpstr>
      <vt:lpstr>WB插件开发</vt:lpstr>
      <vt:lpstr>Fluent Scheme模板开发</vt:lpstr>
      <vt:lpstr>Patran二次开发</vt:lpstr>
      <vt:lpstr>CAD二次开发技术——UG</vt:lpstr>
      <vt:lpstr>CAD二次开发技术——Pro/E</vt:lpstr>
      <vt:lpstr>CAX二次开发发展建议</vt:lpstr>
      <vt:lpstr>PowerPoint 演示文稿</vt:lpstr>
      <vt:lpstr>典型DSE1</vt:lpstr>
      <vt:lpstr>典型DSE2</vt:lpstr>
      <vt:lpstr>main</vt:lpstr>
    </vt:vector>
  </TitlesOfParts>
  <Company>pera global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航空工业集团与安世亚太</dc:title>
  <dc:creator>段慧颖</dc:creator>
  <cp:lastModifiedBy>zm</cp:lastModifiedBy>
  <cp:revision>1512</cp:revision>
  <dcterms:created xsi:type="dcterms:W3CDTF">2009-02-06T02:56:07Z</dcterms:created>
  <dcterms:modified xsi:type="dcterms:W3CDTF">2013-06-21T06:56:02Z</dcterms:modified>
</cp:coreProperties>
</file>